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53"/>
  </p:notesMasterIdLst>
  <p:sldIdLst>
    <p:sldId id="259" r:id="rId2"/>
    <p:sldId id="334" r:id="rId3"/>
    <p:sldId id="337" r:id="rId4"/>
    <p:sldId id="338" r:id="rId5"/>
    <p:sldId id="339" r:id="rId6"/>
    <p:sldId id="346" r:id="rId7"/>
    <p:sldId id="340" r:id="rId8"/>
    <p:sldId id="347" r:id="rId9"/>
    <p:sldId id="373" r:id="rId10"/>
    <p:sldId id="349" r:id="rId11"/>
    <p:sldId id="341" r:id="rId12"/>
    <p:sldId id="350" r:id="rId13"/>
    <p:sldId id="381" r:id="rId14"/>
    <p:sldId id="386" r:id="rId15"/>
    <p:sldId id="342" r:id="rId16"/>
    <p:sldId id="343" r:id="rId17"/>
    <p:sldId id="344" r:id="rId18"/>
    <p:sldId id="385" r:id="rId19"/>
    <p:sldId id="275" r:id="rId20"/>
    <p:sldId id="353" r:id="rId21"/>
    <p:sldId id="295" r:id="rId22"/>
    <p:sldId id="335" r:id="rId23"/>
    <p:sldId id="367" r:id="rId24"/>
    <p:sldId id="364" r:id="rId25"/>
    <p:sldId id="382" r:id="rId26"/>
    <p:sldId id="384" r:id="rId27"/>
    <p:sldId id="365" r:id="rId28"/>
    <p:sldId id="368" r:id="rId29"/>
    <p:sldId id="366" r:id="rId30"/>
    <p:sldId id="300" r:id="rId31"/>
    <p:sldId id="360" r:id="rId32"/>
    <p:sldId id="383" r:id="rId33"/>
    <p:sldId id="369" r:id="rId34"/>
    <p:sldId id="370" r:id="rId35"/>
    <p:sldId id="352" r:id="rId36"/>
    <p:sldId id="322" r:id="rId37"/>
    <p:sldId id="379" r:id="rId38"/>
    <p:sldId id="380" r:id="rId39"/>
    <p:sldId id="378" r:id="rId40"/>
    <p:sldId id="390" r:id="rId41"/>
    <p:sldId id="391" r:id="rId42"/>
    <p:sldId id="392" r:id="rId43"/>
    <p:sldId id="393" r:id="rId44"/>
    <p:sldId id="331" r:id="rId45"/>
    <p:sldId id="410" r:id="rId46"/>
    <p:sldId id="609" r:id="rId47"/>
    <p:sldId id="610" r:id="rId48"/>
    <p:sldId id="387" r:id="rId49"/>
    <p:sldId id="388" r:id="rId50"/>
    <p:sldId id="267" r:id="rId51"/>
    <p:sldId id="389" r:id="rId5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B4C4"/>
    <a:srgbClr val="72BDCC"/>
    <a:srgbClr val="FFFFFF"/>
    <a:srgbClr val="35261F"/>
    <a:srgbClr val="2FB0DC"/>
    <a:srgbClr val="66B134"/>
    <a:srgbClr val="0076B8"/>
    <a:srgbClr val="00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87"/>
    <p:restoredTop sz="90929"/>
  </p:normalViewPr>
  <p:slideViewPr>
    <p:cSldViewPr showGuides="1">
      <p:cViewPr varScale="1">
        <p:scale>
          <a:sx n="61" d="100"/>
          <a:sy n="61" d="100"/>
        </p:scale>
        <p:origin x="78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altLang="en-US"/>
          </a:p>
        </p:txBody>
      </p:sp>
      <p:sp>
        <p:nvSpPr>
          <p:cNvPr id="106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alt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D560D068-72F6-44BA-B007-FF0D37C77C2E}" type="slidenum">
              <a:rPr lang="en-US" altLang="en-US"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93992C7-FCB7-4650-A90F-33CB393A0205}" type="slidenum">
              <a:rPr lang="en-US" altLang="en-US"/>
              <a:t>1</a:t>
            </a:fld>
            <a:endParaRPr lang="en-US" altLang="en-US"/>
          </a:p>
        </p:txBody>
      </p:sp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E15358CA-6CB7-4104-951B-EAA90896FE3C}" type="slidenum">
              <a:rPr lang="en-US" altLang="en-US"/>
              <a:t>17</a:t>
            </a:fld>
            <a:endParaRPr lang="en-US" altLang="en-US"/>
          </a:p>
        </p:txBody>
      </p:sp>
      <p:sp>
        <p:nvSpPr>
          <p:cNvPr id="240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06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7A9ED4F-351C-4480-B608-7550D50B5D53}" type="slidenum">
              <a:rPr lang="en-US" altLang="en-US"/>
              <a:t>18</a:t>
            </a:fld>
            <a:endParaRPr lang="en-US" altLang="en-US"/>
          </a:p>
        </p:txBody>
      </p:sp>
      <p:sp>
        <p:nvSpPr>
          <p:cNvPr id="188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01C61AC1-E8CA-403A-B30F-4C69875EEB7B}" type="slidenum">
              <a:rPr lang="en-US" altLang="en-US"/>
              <a:t>19</a:t>
            </a:fld>
            <a:endParaRPr lang="en-US" alt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C496FD26-8A64-4DD4-AE32-3E3E4EFF93C3}" type="slidenum">
              <a:rPr lang="en-US" altLang="en-US"/>
              <a:t>20</a:t>
            </a:fld>
            <a:endParaRPr lang="en-US" altLang="en-US"/>
          </a:p>
        </p:txBody>
      </p:sp>
      <p:sp>
        <p:nvSpPr>
          <p:cNvPr id="241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1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25E0CFF-C290-4717-A606-E7E2EAE15D81}" type="slidenum">
              <a:rPr lang="en-US" altLang="en-US"/>
              <a:t>21</a:t>
            </a:fld>
            <a:endParaRPr lang="en-US" altLang="en-US"/>
          </a:p>
        </p:txBody>
      </p:sp>
      <p:sp>
        <p:nvSpPr>
          <p:cNvPr id="233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3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78BBE29-DF13-4406-B4C4-56E648D0BBA8}" type="slidenum">
              <a:rPr lang="en-US" altLang="en-US"/>
              <a:t>23</a:t>
            </a:fld>
            <a:endParaRPr lang="en-US" altLang="en-US"/>
          </a:p>
        </p:txBody>
      </p:sp>
      <p:sp>
        <p:nvSpPr>
          <p:cNvPr id="238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85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7918A55F-D9FC-40FE-9D95-D645DE59540D}" type="slidenum">
              <a:rPr lang="en-US" altLang="en-US"/>
              <a:t>24</a:t>
            </a:fld>
            <a:endParaRPr lang="en-US" altLang="en-US"/>
          </a:p>
        </p:txBody>
      </p:sp>
      <p:sp>
        <p:nvSpPr>
          <p:cNvPr id="24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D068-72F6-44BA-B007-FF0D37C77C2E}" type="slidenum">
              <a:rPr lang="en-US" altLang="en-US" smtClean="0"/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D5D3F77-B0AA-4075-9C93-D07456B4DBAE}" type="slidenum">
              <a:rPr lang="en-US" altLang="en-US"/>
              <a:t>27</a:t>
            </a:fld>
            <a:endParaRPr lang="en-US" altLang="en-US"/>
          </a:p>
        </p:txBody>
      </p:sp>
      <p:sp>
        <p:nvSpPr>
          <p:cNvPr id="246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6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A63F4A36-2DD3-4A03-B380-01A5B4A868E1}" type="slidenum">
              <a:rPr lang="en-US" altLang="en-US"/>
              <a:t>29</a:t>
            </a:fld>
            <a:endParaRPr lang="en-US" altLang="en-US"/>
          </a:p>
        </p:txBody>
      </p:sp>
      <p:sp>
        <p:nvSpPr>
          <p:cNvPr id="248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35DDCC62-8481-48A0-8863-841ACC12BD1A}" type="slidenum">
              <a:rPr lang="en-US" altLang="en-US"/>
              <a:t>6</a:t>
            </a:fld>
            <a:endParaRPr lang="en-US" altLang="en-US"/>
          </a:p>
        </p:txBody>
      </p:sp>
      <p:sp>
        <p:nvSpPr>
          <p:cNvPr id="234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05E7323-3497-4635-AC8D-39C42AD2774F}" type="slidenum">
              <a:rPr lang="en-US" altLang="en-US"/>
              <a:t>30</a:t>
            </a:fld>
            <a:endParaRPr lang="en-US" altLang="en-US"/>
          </a:p>
        </p:txBody>
      </p:sp>
      <p:sp>
        <p:nvSpPr>
          <p:cNvPr id="243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437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A6AB98E-316C-4124-96B0-044C1C9F7734}" type="slidenum">
              <a:rPr lang="en-US" altLang="en-US"/>
              <a:t>35</a:t>
            </a:fld>
            <a:endParaRPr lang="en-US" altLang="en-US"/>
          </a:p>
        </p:txBody>
      </p:sp>
      <p:sp>
        <p:nvSpPr>
          <p:cNvPr id="18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59704CF7-83DA-47D9-BF9A-D988360EB7FA}" type="slidenum">
              <a:rPr lang="en-US" altLang="en-US"/>
              <a:t>36</a:t>
            </a:fld>
            <a:endParaRPr lang="en-US" alt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FDAF87C-06EB-427A-AB9E-A7D492742B14}" type="slidenum">
              <a:rPr lang="en-US" altLang="en-US"/>
              <a:t>37</a:t>
            </a:fld>
            <a:endParaRPr lang="en-US" altLang="en-US"/>
          </a:p>
        </p:txBody>
      </p:sp>
      <p:sp>
        <p:nvSpPr>
          <p:cNvPr id="251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1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4C5B72D0-A660-47DB-8741-9C85DAC94711}" type="slidenum">
              <a:rPr lang="en-US" altLang="en-US"/>
              <a:t>38</a:t>
            </a:fld>
            <a:endParaRPr lang="en-US" altLang="en-US"/>
          </a:p>
        </p:txBody>
      </p:sp>
      <p:sp>
        <p:nvSpPr>
          <p:cNvPr id="252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5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D7402FD-5D85-4EA9-B5A7-BE57FBC28D09}" type="slidenum">
              <a:rPr lang="en-US" altLang="en-US" sz="1200" smtClean="0"/>
              <a:t>40</a:t>
            </a:fld>
            <a:endParaRPr lang="en-US" altLang="en-US" sz="12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8C17076-AED6-497D-A7AC-5323F7BA32D9}" type="slidenum">
              <a:rPr lang="en-US" altLang="en-US" sz="1200" smtClean="0"/>
              <a:t>41</a:t>
            </a:fld>
            <a:endParaRPr lang="en-US" altLang="en-US" sz="120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91578ED1-769B-4587-9F48-B1D1747B8CD3}" type="slidenum">
              <a:rPr lang="en-US" altLang="en-US" sz="1200" smtClean="0"/>
              <a:t>42</a:t>
            </a:fld>
            <a:endParaRPr lang="en-US" altLang="en-US" sz="120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E07B9DCA-E87A-458A-96B0-2236015E31A0}" type="slidenum">
              <a:rPr lang="en-US" altLang="en-US" sz="1200" smtClean="0"/>
              <a:t>43</a:t>
            </a:fld>
            <a:endParaRPr lang="en-US" altLang="en-US" sz="120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2EE8FB-FCCF-437B-B027-1B734B3CE9FC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8ACA5CE4-862F-4212-B5F5-E11F7A93F713}" type="slidenum">
              <a:rPr lang="en-US" altLang="en-US"/>
              <a:t>8</a:t>
            </a:fld>
            <a:endParaRPr lang="en-US" altLang="en-US"/>
          </a:p>
        </p:txBody>
      </p:sp>
      <p:sp>
        <p:nvSpPr>
          <p:cNvPr id="231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1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95048A7-4971-47DB-AA39-F60F28316821}" type="slidenum">
              <a:rPr lang="en-US" altLang="en-US"/>
              <a:t>9</a:t>
            </a:fld>
            <a:endParaRPr lang="en-US" altLang="en-US"/>
          </a:p>
        </p:txBody>
      </p:sp>
      <p:sp>
        <p:nvSpPr>
          <p:cNvPr id="283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83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BB7C3A5E-A0C6-49A3-9417-54EBD37500E6}" type="slidenum">
              <a:rPr lang="en-US" altLang="en-US"/>
              <a:t>10</a:t>
            </a:fld>
            <a:endParaRPr lang="en-US" altLang="en-US"/>
          </a:p>
        </p:txBody>
      </p:sp>
      <p:sp>
        <p:nvSpPr>
          <p:cNvPr id="230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0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9976A7D1-FE87-4EAA-8332-307EB3577AF4}" type="slidenum">
              <a:rPr lang="en-US" altLang="en-US"/>
              <a:t>12</a:t>
            </a:fld>
            <a:endParaRPr lang="en-US" altLang="en-US"/>
          </a:p>
        </p:txBody>
      </p:sp>
      <p:sp>
        <p:nvSpPr>
          <p:cNvPr id="237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7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D068-72F6-44BA-B007-FF0D37C77C2E}" type="slidenum">
              <a:rPr lang="en-US" altLang="en-US" smtClean="0"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60D068-72F6-44BA-B007-FF0D37C77C2E}" type="slidenum">
              <a:rPr lang="en-US" altLang="en-US" smtClean="0"/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221B8DC-1CEA-45D7-9A1E-A3FF7F8F4250}" type="slidenum">
              <a:rPr lang="en-US" altLang="en-US"/>
              <a:t>16</a:t>
            </a:fld>
            <a:endParaRPr lang="en-US" altLang="en-US"/>
          </a:p>
        </p:txBody>
      </p:sp>
      <p:sp>
        <p:nvSpPr>
          <p:cNvPr id="239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39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9C236E1-C751-40AF-B1A7-EC37316966CC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5F1D944-2E3E-4D24-8A81-EDBF29D4B084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02C7BAC-B4F8-4542-9932-117F2E115CED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5994BC-38B5-4969-A865-900EA4C1865B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02510B-749F-4D82-969D-47AC4110F587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69C586-67B6-4A9D-B738-2C0BE4008CF8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1E506-EA56-4D04-B008-1554423EC46E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B9B008-A777-4306-A33F-B18BAF0AFBB0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2DC4A9-3938-49BB-91A7-533A9665E7F1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B2BFE66-539B-4E7D-BAAD-B6AE3F353941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274382C-855F-44D6-9854-4452966159C6}" type="slidenum">
              <a:rPr lang="en-US" altLang="en-US"/>
              <a:t>‹#›</a:t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0FB27B1B-BA5E-4E4D-A596-BB58B3FE01AA}" type="slidenum">
              <a:rPr lang="en-US" altLang="en-US"/>
              <a:t>‹#›</a:t>
            </a:fld>
            <a:endParaRPr lang="en-US" alt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28956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fontAlgn="base">
        <a:spcBef>
          <a:spcPct val="0"/>
        </a:spcBef>
        <a:spcAft>
          <a:spcPct val="0"/>
        </a:spcAft>
        <a:defRPr sz="1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GIF"/><Relationship Id="rId4" Type="http://schemas.openxmlformats.org/officeDocument/2006/relationships/image" Target="../media/image3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64" name="Text Box 16"/>
          <p:cNvSpPr txBox="1">
            <a:spLocks noChangeArrowheads="1"/>
          </p:cNvSpPr>
          <p:nvPr/>
        </p:nvSpPr>
        <p:spPr bwMode="auto">
          <a:xfrm>
            <a:off x="419100" y="1844824"/>
            <a:ext cx="8305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3200" b="1" dirty="0">
                <a:latin typeface="Arial" panose="020B0604020202020204" pitchFamily="34" charset="0"/>
              </a:rPr>
              <a:t>CHAPTER 23</a:t>
            </a:r>
          </a:p>
          <a:p>
            <a:pPr algn="ctr"/>
            <a:endParaRPr lang="en-US" altLang="en-US" sz="3200" b="1" dirty="0">
              <a:latin typeface="Arial" panose="020B0604020202020204" pitchFamily="34" charset="0"/>
            </a:endParaRPr>
          </a:p>
          <a:p>
            <a:pPr algn="ctr"/>
            <a:r>
              <a:rPr lang="en-US" altLang="en-US" sz="3600" dirty="0">
                <a:latin typeface="Arial" panose="020B0604020202020204" pitchFamily="34" charset="0"/>
              </a:rPr>
              <a:t>Hormonal Regulation and Integration of Mammalian Metabolism</a:t>
            </a:r>
          </a:p>
          <a:p>
            <a:pPr algn="ctr"/>
            <a:endParaRPr lang="en-US" altLang="en-US" sz="3600" dirty="0">
              <a:latin typeface="Arial" panose="020B0604020202020204" pitchFamily="34" charset="0"/>
            </a:endParaRPr>
          </a:p>
          <a:p>
            <a:pPr algn="ctr"/>
            <a:r>
              <a:rPr lang="en-US" altLang="en-US" dirty="0">
                <a:latin typeface="Arial" panose="020B0604020202020204" pitchFamily="34" charset="0"/>
              </a:rPr>
              <a:t>Xiao-Wei Chen, Ph.D.</a:t>
            </a:r>
          </a:p>
          <a:p>
            <a:pPr algn="ctr"/>
            <a:r>
              <a:rPr lang="en-US" altLang="en-US" dirty="0">
                <a:latin typeface="Arial" panose="020B0604020202020204" pitchFamily="34" charset="0"/>
              </a:rPr>
              <a:t>xiaowei_chen@pku.edu.cn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figure_23_2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97739"/>
            <a:ext cx="4811911" cy="5116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597739"/>
            <a:ext cx="3589078" cy="1800200"/>
          </a:xfrm>
          <a:prstGeom prst="rect">
            <a:avLst/>
          </a:prstGeom>
        </p:spPr>
      </p:pic>
      <p:pic>
        <p:nvPicPr>
          <p:cNvPr id="4" name="Picture 3" descr="figure_23_2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455" y="3429000"/>
            <a:ext cx="3541017" cy="3338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Blood glucose has to be maintained at certain level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76" y="1196752"/>
            <a:ext cx="7242048" cy="52974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actions of glucagon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130" name="Picture 2" descr="table_23_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63700"/>
            <a:ext cx="8531225" cy="353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actions of glucagon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65" y="1628800"/>
            <a:ext cx="6614069" cy="44644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Molecular actions of glucagon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" t="1053"/>
          <a:stretch>
            <a:fillRect/>
          </a:stretch>
        </p:blipFill>
        <p:spPr>
          <a:xfrm>
            <a:off x="4829500" y="2107981"/>
            <a:ext cx="3918964" cy="42733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"/>
          <a:stretch>
            <a:fillRect/>
          </a:stretch>
        </p:blipFill>
        <p:spPr>
          <a:xfrm>
            <a:off x="179512" y="1733801"/>
            <a:ext cx="4687605" cy="435949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4067944" y="1700808"/>
            <a:ext cx="792088" cy="43204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107950" y="306388"/>
            <a:ext cx="8928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Liver in the well-fed (</a:t>
            </a:r>
            <a:r>
              <a:rPr lang="en-US" altLang="zh-CN" sz="3200" b="1" dirty="0" err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lipogenic</a:t>
            </a: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and fasted (</a:t>
            </a:r>
            <a:r>
              <a:rPr lang="en-US" altLang="zh-CN" sz="3200" b="1" dirty="0" err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glucogenic</a:t>
            </a: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states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9837" y="1449388"/>
            <a:ext cx="125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Well-fed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61872" y="1449388"/>
            <a:ext cx="9877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Fasted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293" y="1772816"/>
            <a:ext cx="5085887" cy="4364360"/>
          </a:xfrm>
          <a:prstGeom prst="rect">
            <a:avLst/>
          </a:prstGeom>
        </p:spPr>
      </p:pic>
      <p:pic>
        <p:nvPicPr>
          <p:cNvPr id="3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348881"/>
            <a:ext cx="3819212" cy="3046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07950" y="306388"/>
            <a:ext cx="89281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Metabolic regulations aim to maintain homeostasis (via feedback mechanism)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725871" y="4509120"/>
            <a:ext cx="702113" cy="116639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TextBox 6"/>
          <p:cNvSpPr txBox="1"/>
          <p:nvPr/>
        </p:nvSpPr>
        <p:spPr>
          <a:xfrm>
            <a:off x="3198867" y="5669750"/>
            <a:ext cx="2226892" cy="338554"/>
          </a:xfrm>
          <a:prstGeom prst="rect">
            <a:avLst/>
          </a:prstGeom>
          <a:solidFill>
            <a:srgbClr val="C00000">
              <a:alpha val="35000"/>
            </a:srgbClr>
          </a:solidFill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+mn-lt"/>
              </a:rPr>
              <a:t>Increase blood lipids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72200" y="2601637"/>
            <a:ext cx="1449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55B4C4"/>
                </a:solidFill>
              </a:rPr>
              <a:t>Catabolic</a:t>
            </a:r>
            <a:endParaRPr lang="zh-CN" altLang="en-US" b="1" dirty="0">
              <a:solidFill>
                <a:srgbClr val="55B4C4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4518" y="4025530"/>
            <a:ext cx="1364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C000"/>
                </a:solidFill>
              </a:rPr>
              <a:t>Anabolic</a:t>
            </a:r>
            <a:endParaRPr lang="zh-CN" altLang="en-US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26" name="Picture 2" descr="figure_23_3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196303"/>
            <a:ext cx="4988595" cy="5656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83415"/>
            <a:ext cx="2999898" cy="2038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406033"/>
            <a:ext cx="2999898" cy="321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effects of long term starvation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figure_23_3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269" y="1412776"/>
            <a:ext cx="5659462" cy="5225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effects of long term starvation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figure_23_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50018"/>
            <a:ext cx="4278313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79512" y="332656"/>
            <a:ext cx="46805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Neuroendocrine Regulation of Metabolism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79176" y="2348880"/>
            <a:ext cx="388119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Neuronal signal</a:t>
            </a:r>
          </a:p>
          <a:p>
            <a:r>
              <a:rPr lang="en-US" sz="2800" dirty="0"/>
              <a:t>     Short distance, faster</a:t>
            </a:r>
          </a:p>
          <a:p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Endocrine signal</a:t>
            </a:r>
          </a:p>
          <a:p>
            <a:r>
              <a:rPr lang="en-US" sz="2800" dirty="0"/>
              <a:t>     Long distance, slower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 descr="figure_23_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50018"/>
            <a:ext cx="3546475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057" y="2348880"/>
            <a:ext cx="5354943" cy="39412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97994" y="332656"/>
            <a:ext cx="523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effects of cortisol, the stress hormone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898" y="1772816"/>
            <a:ext cx="61302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Fasted vs fed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Lean vs obese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Healthy vs diabetic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Molecular genetics of metabolism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4590" y="548680"/>
            <a:ext cx="5194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Outline of today’s discussion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78" name="Picture 2" descr="table_23_0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" y="1916832"/>
            <a:ext cx="8531225" cy="421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effects of epinephrine, the fight-or-flight hormone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igure_12_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42986"/>
            <a:ext cx="3528392" cy="677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 descr="figure_12_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4218403" cy="4073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25587" y="404664"/>
            <a:ext cx="52385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Molecular actions of epinephrine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87624" y="1772816"/>
            <a:ext cx="61302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Fasting vs fed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Lean vs obese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Healthy vs diabetic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Molecular genetics of metabolism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772816"/>
            <a:ext cx="3816424" cy="25194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74590" y="548680"/>
            <a:ext cx="5194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Outline of today’s discussion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154" name="Picture 2" descr="table_23_0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62000"/>
            <a:ext cx="8531225" cy="532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Oval 1"/>
          <p:cNvSpPr/>
          <p:nvPr/>
        </p:nvSpPr>
        <p:spPr bwMode="auto">
          <a:xfrm>
            <a:off x="107504" y="3933056"/>
            <a:ext cx="6624736" cy="360040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figure_23_3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68760"/>
            <a:ext cx="3452456" cy="25202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3861048"/>
            <a:ext cx="3477669" cy="2363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132856"/>
            <a:ext cx="4543425" cy="2628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Genetics of obesity: </a:t>
            </a:r>
            <a:r>
              <a:rPr lang="en-US" sz="3200" b="1" i="1" dirty="0" err="1"/>
              <a:t>ob</a:t>
            </a:r>
            <a:r>
              <a:rPr lang="en-US" sz="3200" b="1" i="1" dirty="0"/>
              <a:t>/</a:t>
            </a:r>
            <a:r>
              <a:rPr lang="en-US" sz="3200" b="1" i="1" dirty="0" err="1"/>
              <a:t>ob</a:t>
            </a:r>
            <a:r>
              <a:rPr lang="en-US" sz="3200" b="1" dirty="0"/>
              <a:t> and </a:t>
            </a:r>
            <a:r>
              <a:rPr lang="en-US" sz="3200" b="1" i="1" dirty="0" err="1"/>
              <a:t>db</a:t>
            </a:r>
            <a:r>
              <a:rPr lang="en-US" sz="3200" b="1" i="1" dirty="0"/>
              <a:t>/</a:t>
            </a:r>
            <a:r>
              <a:rPr lang="en-US" sz="3200" b="1" i="1" dirty="0" err="1"/>
              <a:t>db</a:t>
            </a:r>
            <a:r>
              <a:rPr lang="en-US" sz="3200" b="1" dirty="0"/>
              <a:t> mice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9512" y="1383159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ob</a:t>
            </a:r>
            <a:r>
              <a:rPr lang="en-US" b="1" i="1" dirty="0"/>
              <a:t>/</a:t>
            </a:r>
            <a:r>
              <a:rPr lang="en-US" b="1" i="1" dirty="0" err="1"/>
              <a:t>ob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467544" y="3806447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>
                <a:solidFill>
                  <a:schemeClr val="bg1"/>
                </a:solidFill>
              </a:rPr>
              <a:t>db</a:t>
            </a:r>
            <a:r>
              <a:rPr lang="en-US" b="1" i="1" dirty="0">
                <a:solidFill>
                  <a:schemeClr val="bg1"/>
                </a:solidFill>
              </a:rPr>
              <a:t>/</a:t>
            </a:r>
            <a:r>
              <a:rPr lang="en-US" b="1" i="1" dirty="0" err="1">
                <a:solidFill>
                  <a:schemeClr val="bg1"/>
                </a:solidFill>
              </a:rPr>
              <a:t>db</a:t>
            </a:r>
            <a:endParaRPr lang="en-US" b="1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ure_23_3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921" y="1556792"/>
            <a:ext cx="4747543" cy="510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Genetics of obesity: </a:t>
            </a:r>
            <a:r>
              <a:rPr lang="en-US" sz="3200" b="1" i="1" dirty="0" err="1"/>
              <a:t>ob</a:t>
            </a:r>
            <a:r>
              <a:rPr lang="en-US" sz="3200" b="1" i="1" dirty="0"/>
              <a:t>/</a:t>
            </a:r>
            <a:r>
              <a:rPr lang="en-US" sz="3200" b="1" i="1" dirty="0" err="1"/>
              <a:t>ob</a:t>
            </a:r>
            <a:r>
              <a:rPr lang="en-US" sz="3200" b="1" dirty="0"/>
              <a:t> and </a:t>
            </a:r>
            <a:r>
              <a:rPr lang="en-US" sz="3200" b="1" i="1" dirty="0" err="1"/>
              <a:t>db</a:t>
            </a:r>
            <a:r>
              <a:rPr lang="en-US" sz="3200" b="1" i="1" dirty="0"/>
              <a:t>/</a:t>
            </a:r>
            <a:r>
              <a:rPr lang="en-US" sz="3200" b="1" i="1" dirty="0" err="1"/>
              <a:t>db</a:t>
            </a:r>
            <a:r>
              <a:rPr lang="en-US" sz="3200" b="1" dirty="0"/>
              <a:t> mice</a:t>
            </a:r>
          </a:p>
          <a:p>
            <a:pPr algn="ctr"/>
            <a:r>
              <a:rPr lang="en-US" sz="3200" b="1" dirty="0"/>
              <a:t>Leptin and leptin receptor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7912" y="2132856"/>
            <a:ext cx="38330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ob</a:t>
            </a:r>
            <a:r>
              <a:rPr lang="en-US" dirty="0"/>
              <a:t>/</a:t>
            </a:r>
            <a:r>
              <a:rPr lang="en-US" dirty="0" err="1"/>
              <a:t>ob</a:t>
            </a:r>
            <a:r>
              <a:rPr lang="en-US" dirty="0"/>
              <a:t>: mutation in the leptin gene (encodes a hormone)</a:t>
            </a:r>
          </a:p>
          <a:p>
            <a:endParaRPr lang="en-US" dirty="0"/>
          </a:p>
          <a:p>
            <a:r>
              <a:rPr lang="en-US" dirty="0" err="1"/>
              <a:t>db</a:t>
            </a:r>
            <a:r>
              <a:rPr lang="en-US" dirty="0"/>
              <a:t>/</a:t>
            </a:r>
            <a:r>
              <a:rPr lang="en-US" dirty="0" err="1"/>
              <a:t>db</a:t>
            </a:r>
            <a:r>
              <a:rPr lang="en-US" dirty="0"/>
              <a:t>: mutation in the leptin receptor. </a:t>
            </a:r>
          </a:p>
          <a:p>
            <a:endParaRPr lang="en-US" dirty="0"/>
          </a:p>
          <a:p>
            <a:r>
              <a:rPr lang="en-US" dirty="0"/>
              <a:t>Leptin/Leptin receptor activates intracellular signaling through JAK/STAT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1782376"/>
            <a:ext cx="4758258" cy="30052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64" y="1844837"/>
            <a:ext cx="4032448" cy="29427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5724128" y="1782376"/>
            <a:ext cx="1512168" cy="31587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7236296" y="1628800"/>
            <a:ext cx="1656184" cy="315879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Genetics of obesity: </a:t>
            </a:r>
            <a:r>
              <a:rPr lang="en-US" sz="3200" b="1" dirty="0" err="1"/>
              <a:t>parabiosis</a:t>
            </a:r>
            <a:r>
              <a:rPr lang="en-US" sz="3200" b="1" dirty="0"/>
              <a:t> (</a:t>
            </a:r>
            <a:r>
              <a:rPr lang="zh-CN" altLang="en-US" sz="3200" b="1" dirty="0"/>
              <a:t>连体实验）</a:t>
            </a:r>
            <a:r>
              <a:rPr lang="en-US" sz="3200" b="1" dirty="0"/>
              <a:t> experiments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49864" y="5406315"/>
            <a:ext cx="86426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Key genetic concept</a:t>
            </a:r>
            <a:r>
              <a:rPr lang="en-US" dirty="0"/>
              <a:t>: the function of the upstream gene is dependent on the downstream gene (epistasis)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746" name="Picture 2" descr="figure_23_34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628800"/>
            <a:ext cx="5491019" cy="5087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Biology of leptin: a hormone from periphery to regulate brain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4" y="4221088"/>
            <a:ext cx="4246131" cy="23266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444" y="1535038"/>
            <a:ext cx="4251805" cy="23980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2060848"/>
            <a:ext cx="4168239" cy="378476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Leptin function: from “obese gene” to the lean factor (</a:t>
            </a:r>
            <a:r>
              <a:rPr lang="en-US" sz="3200" b="1" dirty="0" err="1"/>
              <a:t>Lepto</a:t>
            </a:r>
            <a:r>
              <a:rPr lang="en-US" sz="3200" b="1" dirty="0"/>
              <a:t> in Greek means thin/lean)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figure_23_3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853" y="1196752"/>
            <a:ext cx="4148293" cy="5661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Leptin function: the satiety hormone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30202"/>
            <a:ext cx="4774831" cy="2971006"/>
          </a:xfrm>
          <a:prstGeom prst="rect">
            <a:avLst/>
          </a:prstGeom>
        </p:spPr>
      </p:pic>
      <p:pic>
        <p:nvPicPr>
          <p:cNvPr id="3" name="Picture 2" descr="figure_23_2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967" y="1875829"/>
            <a:ext cx="3633505" cy="3425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3528" y="332656"/>
            <a:ext cx="85689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Glucose homeostasis regulated by insulin and glucagon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674" name="Picture 2" descr="figure_23_3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3303" y="1628800"/>
            <a:ext cx="3677393" cy="5070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Other function of Leptin: negative feedback regulation of energy storage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898" y="1772816"/>
            <a:ext cx="61302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Fasting vs fed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Lean vs obese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Healthy vs diabetic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Molecular genetics of metabolism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74590" y="548680"/>
            <a:ext cx="5194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Outline of today’s discussion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24" y="764704"/>
            <a:ext cx="8002951" cy="55446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1" y="1846783"/>
            <a:ext cx="4330961" cy="28873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700808"/>
            <a:ext cx="4236134" cy="28240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08166" y="548680"/>
            <a:ext cx="39276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Two types of diabetes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1520" y="5055222"/>
            <a:ext cx="8784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Diabetes results from either deficiency in insulin production (Type 1) or failure in insulin action (Type 2), both cause uncontrolled blood glucose levels.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972" y="1340768"/>
            <a:ext cx="6672396" cy="50405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4311" y="404664"/>
            <a:ext cx="87153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Comparison between Type 1 and Type 2 diabetes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box_23_01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868" y="1268760"/>
            <a:ext cx="4062264" cy="536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37940" y="404664"/>
            <a:ext cx="8268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Treating Type 1 diabetes with insulin injection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202" name="Picture 2" descr="table_23_0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787400"/>
            <a:ext cx="8531225" cy="528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304800" y="2564904"/>
            <a:ext cx="8659688" cy="64807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866" name="Picture 2" descr="figure_23_3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81" y="1916832"/>
            <a:ext cx="5867059" cy="4173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7" y="4221087"/>
            <a:ext cx="2472861" cy="16864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3" y="2204864"/>
            <a:ext cx="2466975" cy="18478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87" y="404664"/>
            <a:ext cx="8562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Activation of AMPK, a central energy sensor in cells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90" name="Picture 2" descr="figure_23_3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39" y="1916832"/>
            <a:ext cx="7360369" cy="4385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0287" y="404664"/>
            <a:ext cx="85621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effects of AMPK, a central energy sensor in cells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06898" y="1772816"/>
            <a:ext cx="613020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Fasted vs fed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Lean vs obese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Healthy vs diabetic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Molecular genetics of metabolism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974590" y="548680"/>
            <a:ext cx="51948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Outline of today’s discussion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308216"/>
            <a:ext cx="5369740" cy="21545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628800"/>
            <a:ext cx="5347506" cy="23459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528" y="332656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 Insulin and glucagon in fed vs fasted states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box_21_03_0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7388" y="1354138"/>
            <a:ext cx="5229225" cy="2722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803" name="Text Box 7"/>
          <p:cNvSpPr txBox="1">
            <a:spLocks noChangeArrowheads="1"/>
          </p:cNvSpPr>
          <p:nvPr/>
        </p:nvSpPr>
        <p:spPr bwMode="auto">
          <a:xfrm>
            <a:off x="3175" y="404813"/>
            <a:ext cx="914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200" b="1">
                <a:latin typeface="Times" panose="02020603050405020304" pitchFamily="18" charset="0"/>
                <a:ea typeface="隶书"/>
                <a:cs typeface="Times" panose="02020603050405020304" pitchFamily="18" charset="0"/>
              </a:rPr>
              <a:t>Search for inhibitors of HMG-CoA reductase</a:t>
            </a:r>
          </a:p>
        </p:txBody>
      </p:sp>
      <p:sp>
        <p:nvSpPr>
          <p:cNvPr id="76804" name="TextBox 117"/>
          <p:cNvSpPr txBox="1">
            <a:spLocks noChangeArrowheads="1"/>
          </p:cNvSpPr>
          <p:nvPr/>
        </p:nvSpPr>
        <p:spPr bwMode="auto">
          <a:xfrm>
            <a:off x="471488" y="4246563"/>
            <a:ext cx="8348662" cy="163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>
                <a:ea typeface="宋体" panose="02010600030101010101" pitchFamily="2" charset="-122"/>
              </a:rPr>
              <a:t>Akira Endo, hypothesized that antibiotics from fungi may kill parasites by inhibiting their cholesterol synthesis. </a:t>
            </a:r>
          </a:p>
          <a:p>
            <a:pPr eaLnBrk="1" hangingPunct="1">
              <a:spcBef>
                <a:spcPct val="0"/>
              </a:spcBef>
            </a:pPr>
            <a:endParaRPr lang="en-US" altLang="zh-CN" sz="2000" b="1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000">
                <a:ea typeface="宋体" panose="02010600030101010101" pitchFamily="2" charset="-122"/>
              </a:rPr>
              <a:t>He used incorporation of [</a:t>
            </a:r>
            <a:r>
              <a:rPr lang="en-US" altLang="zh-CN" sz="2000" baseline="30000">
                <a:ea typeface="宋体" panose="02010600030101010101" pitchFamily="2" charset="-122"/>
              </a:rPr>
              <a:t>14</a:t>
            </a:r>
            <a:r>
              <a:rPr lang="en-US" altLang="zh-CN" sz="2000">
                <a:ea typeface="宋体" panose="02010600030101010101" pitchFamily="2" charset="-122"/>
              </a:rPr>
              <a:t>C]acetate into nonsaponifiable lipids, searched for inhibitors among thousands of fungi culture broths. 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box_21_03_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025" y="1196975"/>
            <a:ext cx="5949950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323850" y="5699125"/>
            <a:ext cx="86407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>
                <a:latin typeface="Times" panose="02020603050405020304" pitchFamily="18" charset="0"/>
              </a:rPr>
              <a:t>Q: what happens to HMG-CoA reductase in cells when treated with </a:t>
            </a:r>
            <a:r>
              <a:rPr lang="en-US" altLang="en-US" dirty="0" err="1">
                <a:latin typeface="Times" panose="02020603050405020304" pitchFamily="18" charset="0"/>
              </a:rPr>
              <a:t>compactin</a:t>
            </a:r>
            <a:r>
              <a:rPr lang="en-US" altLang="en-US" dirty="0">
                <a:latin typeface="Times" panose="02020603050405020304" pitchFamily="18" charset="0"/>
              </a:rPr>
              <a:t>?  </a:t>
            </a:r>
            <a:r>
              <a:rPr lang="en-US" altLang="en-US" dirty="0">
                <a:solidFill>
                  <a:srgbClr val="FF0000"/>
                </a:solidFill>
                <a:latin typeface="Times" panose="02020603050405020304" pitchFamily="18" charset="0"/>
              </a:rPr>
              <a:t>HMG-CoA reductase increases dramatically, </a:t>
            </a:r>
            <a:r>
              <a:rPr lang="en-US" altLang="en-US" b="1" u="sng" dirty="0">
                <a:solidFill>
                  <a:srgbClr val="FF0000"/>
                </a:solidFill>
                <a:latin typeface="Times" panose="02020603050405020304" pitchFamily="18" charset="0"/>
              </a:rPr>
              <a:t>why?</a:t>
            </a:r>
          </a:p>
        </p:txBody>
      </p:sp>
      <p:sp>
        <p:nvSpPr>
          <p:cNvPr id="78852" name="Text Box 7"/>
          <p:cNvSpPr txBox="1">
            <a:spLocks noChangeArrowheads="1"/>
          </p:cNvSpPr>
          <p:nvPr/>
        </p:nvSpPr>
        <p:spPr bwMode="auto">
          <a:xfrm>
            <a:off x="3175" y="404813"/>
            <a:ext cx="914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200" b="1">
                <a:latin typeface="Times" panose="02020603050405020304" pitchFamily="18" charset="0"/>
                <a:ea typeface="隶书"/>
                <a:cs typeface="Times" panose="02020603050405020304" pitchFamily="18" charset="0"/>
              </a:rPr>
              <a:t>Inhibitors of HMG-CoA reductase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figure_21_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1524000"/>
            <a:ext cx="8531225" cy="3705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0899" name="Text Box 7"/>
          <p:cNvSpPr txBox="1">
            <a:spLocks noChangeArrowheads="1"/>
          </p:cNvSpPr>
          <p:nvPr/>
        </p:nvSpPr>
        <p:spPr bwMode="auto">
          <a:xfrm>
            <a:off x="3175" y="333375"/>
            <a:ext cx="91408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200" b="1">
                <a:latin typeface="Times" panose="02020603050405020304" pitchFamily="18" charset="0"/>
                <a:ea typeface="隶书"/>
                <a:cs typeface="Times" panose="02020603050405020304" pitchFamily="18" charset="0"/>
              </a:rPr>
              <a:t>Cholesterol inhibits the transcription factor SREBP (feedback loop)</a:t>
            </a:r>
          </a:p>
        </p:txBody>
      </p:sp>
      <p:sp>
        <p:nvSpPr>
          <p:cNvPr id="80900" name="TextBox 4"/>
          <p:cNvSpPr txBox="1">
            <a:spLocks noChangeArrowheads="1"/>
          </p:cNvSpPr>
          <p:nvPr/>
        </p:nvSpPr>
        <p:spPr bwMode="auto">
          <a:xfrm>
            <a:off x="363268" y="6106206"/>
            <a:ext cx="11255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SREBP</a:t>
            </a:r>
          </a:p>
        </p:txBody>
      </p:sp>
      <p:sp>
        <p:nvSpPr>
          <p:cNvPr id="80901" name="TextBox 5"/>
          <p:cNvSpPr txBox="1">
            <a:spLocks noChangeArrowheads="1"/>
          </p:cNvSpPr>
          <p:nvPr/>
        </p:nvSpPr>
        <p:spPr bwMode="auto">
          <a:xfrm>
            <a:off x="3220768" y="6106206"/>
            <a:ext cx="16017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Cholesterol</a:t>
            </a:r>
          </a:p>
        </p:txBody>
      </p:sp>
      <p:cxnSp>
        <p:nvCxnSpPr>
          <p:cNvPr id="80902" name="Straight Arrow Connector 10"/>
          <p:cNvCxnSpPr>
            <a:cxnSpLocks noChangeShapeType="1"/>
            <a:stCxn id="80900" idx="3"/>
          </p:cNvCxnSpPr>
          <p:nvPr/>
        </p:nvCxnSpPr>
        <p:spPr bwMode="auto">
          <a:xfrm flipV="1">
            <a:off x="1488806" y="6337981"/>
            <a:ext cx="1709737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Arc 11"/>
          <p:cNvSpPr/>
          <p:nvPr/>
        </p:nvSpPr>
        <p:spPr bwMode="auto">
          <a:xfrm>
            <a:off x="1047481" y="5429931"/>
            <a:ext cx="2592387" cy="1081087"/>
          </a:xfrm>
          <a:prstGeom prst="arc">
            <a:avLst>
              <a:gd name="adj1" fmla="val 10867841"/>
              <a:gd name="adj2" fmla="val 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cxnSp>
        <p:nvCxnSpPr>
          <p:cNvPr id="14" name="Straight Connector 13"/>
          <p:cNvCxnSpPr>
            <a:cxnSpLocks noChangeShapeType="1"/>
          </p:cNvCxnSpPr>
          <p:nvPr/>
        </p:nvCxnSpPr>
        <p:spPr bwMode="auto">
          <a:xfrm>
            <a:off x="925243" y="5963331"/>
            <a:ext cx="274638" cy="0"/>
          </a:xfrm>
          <a:prstGeom prst="line">
            <a:avLst/>
          </a:prstGeom>
          <a:noFill/>
          <a:ln w="25400" algn="ctr">
            <a:solidFill>
              <a:srgbClr val="FF00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5076056" y="5368847"/>
            <a:ext cx="38171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Statins activates SREBP and expression of HMG-CoA reductase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figure_21_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535113"/>
            <a:ext cx="6646862" cy="528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947" name="Picture 2" descr="unnumbered_21_p86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850" y="2349500"/>
            <a:ext cx="1763713" cy="2792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948" name="Text Box 7"/>
          <p:cNvSpPr txBox="1">
            <a:spLocks noChangeArrowheads="1"/>
          </p:cNvSpPr>
          <p:nvPr/>
        </p:nvSpPr>
        <p:spPr bwMode="auto">
          <a:xfrm>
            <a:off x="3175" y="333375"/>
            <a:ext cx="9140825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200" b="1">
                <a:latin typeface="Times" panose="02020603050405020304" pitchFamily="18" charset="0"/>
                <a:ea typeface="隶书"/>
                <a:cs typeface="Times" panose="02020603050405020304" pitchFamily="18" charset="0"/>
              </a:rPr>
              <a:t>Cells also obtain cholesterol from receptor-mediated endocytosis (of lipoproteins)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/>
        </p:nvCxnSpPr>
        <p:spPr>
          <a:xfrm>
            <a:off x="2017969" y="3294994"/>
            <a:ext cx="6858017" cy="157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/>
          <p:cNvSpPr/>
          <p:nvPr/>
        </p:nvSpPr>
        <p:spPr>
          <a:xfrm>
            <a:off x="2885077" y="1671145"/>
            <a:ext cx="867103" cy="8671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</a:rPr>
              <a:t>ApoB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grpSp>
        <p:nvGrpSpPr>
          <p:cNvPr id="3" name="Group 5"/>
          <p:cNvGrpSpPr/>
          <p:nvPr/>
        </p:nvGrpSpPr>
        <p:grpSpPr>
          <a:xfrm>
            <a:off x="2806247" y="1860330"/>
            <a:ext cx="1024757" cy="1765738"/>
            <a:chOff x="4792717" y="1277007"/>
            <a:chExt cx="1040524" cy="1529255"/>
          </a:xfrm>
        </p:grpSpPr>
        <p:sp>
          <p:nvSpPr>
            <p:cNvPr id="4" name="Rectangle 3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Block Arc 4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" name="Regular Pentagon 6"/>
          <p:cNvSpPr/>
          <p:nvPr/>
        </p:nvSpPr>
        <p:spPr>
          <a:xfrm>
            <a:off x="5092235" y="1734208"/>
            <a:ext cx="788276" cy="709448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7"/>
          <p:cNvGrpSpPr/>
          <p:nvPr/>
        </p:nvGrpSpPr>
        <p:grpSpPr>
          <a:xfrm>
            <a:off x="5339230" y="1918137"/>
            <a:ext cx="1024757" cy="1765738"/>
            <a:chOff x="4792717" y="1277007"/>
            <a:chExt cx="1040524" cy="1529255"/>
          </a:xfrm>
        </p:grpSpPr>
        <p:sp>
          <p:nvSpPr>
            <p:cNvPr id="9" name="Rectangle 8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Block Arc 9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oup 24"/>
          <p:cNvGrpSpPr/>
          <p:nvPr/>
        </p:nvGrpSpPr>
        <p:grpSpPr>
          <a:xfrm rot="18498137">
            <a:off x="5601977" y="4656092"/>
            <a:ext cx="1024757" cy="1765738"/>
            <a:chOff x="5901559" y="3852041"/>
            <a:chExt cx="1024757" cy="1765738"/>
          </a:xfrm>
        </p:grpSpPr>
        <p:sp>
          <p:nvSpPr>
            <p:cNvPr id="16" name="Rectangle 15"/>
            <p:cNvSpPr/>
            <p:nvPr/>
          </p:nvSpPr>
          <p:spPr>
            <a:xfrm>
              <a:off x="6289724" y="4907841"/>
              <a:ext cx="279477" cy="709938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Block Arc 16"/>
            <p:cNvSpPr/>
            <p:nvPr/>
          </p:nvSpPr>
          <p:spPr>
            <a:xfrm rot="10800000">
              <a:off x="5901559" y="3852041"/>
              <a:ext cx="1024757" cy="107400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Lightning Bolt 13"/>
            <p:cNvSpPr/>
            <p:nvPr/>
          </p:nvSpPr>
          <p:spPr>
            <a:xfrm>
              <a:off x="6117021" y="4745421"/>
              <a:ext cx="551792" cy="315310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Lightning Bolt 17"/>
            <p:cNvSpPr/>
            <p:nvPr/>
          </p:nvSpPr>
          <p:spPr>
            <a:xfrm rot="20355031">
              <a:off x="6159062" y="5213133"/>
              <a:ext cx="551792" cy="315310"/>
            </a:xfrm>
            <a:prstGeom prst="lightningBol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27"/>
          <p:cNvGrpSpPr/>
          <p:nvPr/>
        </p:nvGrpSpPr>
        <p:grpSpPr>
          <a:xfrm>
            <a:off x="136624" y="3436848"/>
            <a:ext cx="446691" cy="656895"/>
            <a:chOff x="4792717" y="1277007"/>
            <a:chExt cx="1040524" cy="1529255"/>
          </a:xfrm>
        </p:grpSpPr>
        <p:sp>
          <p:nvSpPr>
            <p:cNvPr id="29" name="Rectangle 28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Block Arc 29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168158" y="4377526"/>
            <a:ext cx="415157" cy="39939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gular Pentagon 31"/>
          <p:cNvSpPr/>
          <p:nvPr/>
        </p:nvSpPr>
        <p:spPr>
          <a:xfrm>
            <a:off x="136625" y="4966104"/>
            <a:ext cx="478222" cy="451945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/>
          <p:cNvSpPr/>
          <p:nvPr/>
        </p:nvSpPr>
        <p:spPr>
          <a:xfrm rot="18609931">
            <a:off x="4882019" y="5134314"/>
            <a:ext cx="788276" cy="709448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ightning Bolt 35"/>
          <p:cNvSpPr/>
          <p:nvPr/>
        </p:nvSpPr>
        <p:spPr>
          <a:xfrm rot="18498137">
            <a:off x="5384586" y="5496780"/>
            <a:ext cx="551792" cy="315310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Lightning Bolt 36"/>
          <p:cNvSpPr/>
          <p:nvPr/>
        </p:nvSpPr>
        <p:spPr>
          <a:xfrm rot="18498137">
            <a:off x="4926527" y="5234907"/>
            <a:ext cx="658347" cy="378813"/>
          </a:xfrm>
          <a:prstGeom prst="lightningBol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 Box 20"/>
          <p:cNvSpPr txBox="1">
            <a:spLocks noChangeArrowheads="1"/>
          </p:cNvSpPr>
          <p:nvPr/>
        </p:nvSpPr>
        <p:spPr bwMode="auto">
          <a:xfrm>
            <a:off x="101129" y="332656"/>
            <a:ext cx="9007375" cy="107721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cs typeface="Times" panose="02020603050405020304" pitchFamily="18" charset="0"/>
              </a:rPr>
              <a:t>Regulation of cholesterol metabolism 3 dominant genes in humans</a:t>
            </a:r>
            <a:endParaRPr lang="en-US" sz="3200" b="1" dirty="0">
              <a:cs typeface="Times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3315" y="3641803"/>
            <a:ext cx="1857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LDL Receptor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83315" y="4335485"/>
            <a:ext cx="873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ApoB</a:t>
            </a:r>
            <a:endParaRPr lang="en-US" sz="2400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593821" y="4960852"/>
            <a:ext cx="9813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PCSK9</a:t>
            </a: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247671" y="4083273"/>
            <a:ext cx="0" cy="8040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3384305" y="4046482"/>
            <a:ext cx="0" cy="804042"/>
          </a:xfrm>
          <a:prstGeom prst="straightConnector1">
            <a:avLst/>
          </a:prstGeom>
          <a:ln w="19050"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1979712" y="5155325"/>
            <a:ext cx="26184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Cholesterol Uptake</a:t>
            </a:r>
          </a:p>
          <a:p>
            <a:pPr algn="ctr"/>
            <a:r>
              <a:rPr lang="en-US" sz="2400" b="1" dirty="0"/>
              <a:t>LDLR recycling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5859484" y="4046487"/>
            <a:ext cx="0" cy="8040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661485" y="6200429"/>
            <a:ext cx="24288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LDLR degradation</a:t>
            </a:r>
          </a:p>
        </p:txBody>
      </p:sp>
      <p:sp>
        <p:nvSpPr>
          <p:cNvPr id="55" name="Regular Pentagon 54"/>
          <p:cNvSpPr/>
          <p:nvPr/>
        </p:nvSpPr>
        <p:spPr>
          <a:xfrm>
            <a:off x="6978911" y="1114094"/>
            <a:ext cx="788276" cy="709448"/>
          </a:xfrm>
          <a:prstGeom prst="pentagon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55"/>
          <p:cNvGrpSpPr/>
          <p:nvPr/>
        </p:nvGrpSpPr>
        <p:grpSpPr>
          <a:xfrm>
            <a:off x="7683104" y="1928643"/>
            <a:ext cx="1024757" cy="1765738"/>
            <a:chOff x="4792717" y="1277007"/>
            <a:chExt cx="1040524" cy="1529255"/>
          </a:xfrm>
        </p:grpSpPr>
        <p:sp>
          <p:nvSpPr>
            <p:cNvPr id="57" name="Rectangle 56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Block Arc 57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58"/>
          <p:cNvGrpSpPr/>
          <p:nvPr/>
        </p:nvGrpSpPr>
        <p:grpSpPr>
          <a:xfrm rot="4000613" flipV="1">
            <a:off x="7609531" y="1066800"/>
            <a:ext cx="409902" cy="583323"/>
            <a:chOff x="4792717" y="1277007"/>
            <a:chExt cx="1040524" cy="1529255"/>
          </a:xfrm>
        </p:grpSpPr>
        <p:sp>
          <p:nvSpPr>
            <p:cNvPr id="60" name="Rectangle 59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Block Arc 60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61"/>
          <p:cNvGrpSpPr/>
          <p:nvPr/>
        </p:nvGrpSpPr>
        <p:grpSpPr>
          <a:xfrm rot="7986342" flipV="1">
            <a:off x="7478156" y="1550274"/>
            <a:ext cx="409902" cy="583323"/>
            <a:chOff x="4792717" y="1277007"/>
            <a:chExt cx="1040524" cy="1529255"/>
          </a:xfrm>
        </p:grpSpPr>
        <p:sp>
          <p:nvSpPr>
            <p:cNvPr id="63" name="Rectangle 62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Block Arc 63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8192786" y="4030722"/>
            <a:ext cx="0" cy="8040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7330821" y="5118539"/>
            <a:ext cx="16339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PCSK9</a:t>
            </a:r>
          </a:p>
          <a:p>
            <a:pPr algn="ctr"/>
            <a:r>
              <a:rPr lang="en-US" sz="2400" b="1" dirty="0"/>
              <a:t>LDLR</a:t>
            </a:r>
          </a:p>
          <a:p>
            <a:pPr algn="ctr"/>
            <a:r>
              <a:rPr lang="en-US" sz="2400" b="1" dirty="0"/>
              <a:t>Cholesterol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8686800" y="5218387"/>
            <a:ext cx="0" cy="28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8965325" y="5954111"/>
            <a:ext cx="0" cy="28377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/>
          <p:nvPr/>
        </p:nvCxnSpPr>
        <p:spPr>
          <a:xfrm>
            <a:off x="8681540" y="5575745"/>
            <a:ext cx="0" cy="283779"/>
          </a:xfrm>
          <a:prstGeom prst="straightConnector1">
            <a:avLst/>
          </a:prstGeom>
          <a:ln w="254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5060731" y="1876097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PCSK9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6947337" y="1240221"/>
            <a:ext cx="8499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PCSK9</a:t>
            </a:r>
          </a:p>
        </p:txBody>
      </p:sp>
      <p:grpSp>
        <p:nvGrpSpPr>
          <p:cNvPr id="19" name="Group 58"/>
          <p:cNvGrpSpPr/>
          <p:nvPr/>
        </p:nvGrpSpPr>
        <p:grpSpPr>
          <a:xfrm rot="10800000" flipV="1">
            <a:off x="191319" y="6057702"/>
            <a:ext cx="409902" cy="583323"/>
            <a:chOff x="4792717" y="1277007"/>
            <a:chExt cx="1040524" cy="1529255"/>
          </a:xfrm>
        </p:grpSpPr>
        <p:sp>
          <p:nvSpPr>
            <p:cNvPr id="54" name="Rectangle 53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Block Arc 55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651628" y="6201073"/>
            <a:ext cx="21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PCSK9 antibody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930165" y="1466192"/>
            <a:ext cx="11015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Plasma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9" presetClass="emph" presetSubtype="0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3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40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4"/>
                                      </p:to>
                                    </p:set>
                                    <p:animEffect filter="image" prLst="opacity: 0.4">
                                      <p:cBhvr rctx="IE">
                                        <p:cTn id="43" dur="indefinite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35" grpId="0" animBg="1"/>
      <p:bldP spid="36" grpId="0" animBg="1"/>
      <p:bldP spid="37" grpId="0" animBg="1"/>
      <p:bldP spid="52" grpId="0"/>
      <p:bldP spid="55" grpId="0" animBg="1"/>
      <p:bldP spid="67" grpId="0"/>
      <p:bldP spid="72" grpId="0"/>
      <p:bldP spid="72" grpId="1"/>
      <p:bldP spid="73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1509713"/>
            <a:ext cx="717550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5" name="矩形 6"/>
          <p:cNvSpPr>
            <a:spLocks noChangeArrowheads="1"/>
          </p:cNvSpPr>
          <p:nvPr/>
        </p:nvSpPr>
        <p:spPr bwMode="auto">
          <a:xfrm>
            <a:off x="6813550" y="3738563"/>
            <a:ext cx="22606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楷体 Std R"/>
              </a:rPr>
              <a:t>1985 Nobel Prize</a:t>
            </a:r>
            <a:endParaRPr lang="en-US" altLang="zh-CN" sz="200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Adobe 楷体 Std R"/>
            </a:endParaRPr>
          </a:p>
        </p:txBody>
      </p:sp>
      <p:sp>
        <p:nvSpPr>
          <p:cNvPr id="84996" name="矩形 6"/>
          <p:cNvSpPr>
            <a:spLocks noChangeArrowheads="1"/>
          </p:cNvSpPr>
          <p:nvPr/>
        </p:nvSpPr>
        <p:spPr bwMode="auto">
          <a:xfrm>
            <a:off x="5735638" y="1054100"/>
            <a:ext cx="250825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楷体 Std R"/>
              </a:rPr>
              <a:t>2008 Lasker Award</a:t>
            </a:r>
          </a:p>
          <a:p>
            <a:pPr>
              <a:spcBef>
                <a:spcPct val="0"/>
              </a:spcBef>
            </a:pPr>
            <a:endParaRPr lang="en-US" altLang="zh-CN" sz="20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Adobe 楷体 Std R"/>
            </a:endParaRPr>
          </a:p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楷体 Std R"/>
              </a:rPr>
              <a:t>Statin drugs</a:t>
            </a: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dobe 楷体 Std R"/>
            </a:endParaRPr>
          </a:p>
        </p:txBody>
      </p:sp>
      <p:pic>
        <p:nvPicPr>
          <p:cNvPr id="84997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650" y="1119188"/>
            <a:ext cx="10160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8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48" r="16695"/>
          <a:stretch>
            <a:fillRect/>
          </a:stretch>
        </p:blipFill>
        <p:spPr bwMode="auto">
          <a:xfrm>
            <a:off x="4197350" y="5842000"/>
            <a:ext cx="989013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9" name="矩形 6"/>
          <p:cNvSpPr>
            <a:spLocks noChangeArrowheads="1"/>
          </p:cNvSpPr>
          <p:nvPr/>
        </p:nvSpPr>
        <p:spPr bwMode="auto">
          <a:xfrm>
            <a:off x="5229225" y="5815013"/>
            <a:ext cx="37131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楷体 Std R"/>
              </a:rPr>
              <a:t>2016 Breakthrough Prize</a:t>
            </a:r>
          </a:p>
          <a:p>
            <a:pPr>
              <a:spcBef>
                <a:spcPct val="0"/>
              </a:spcBef>
            </a:pPr>
            <a:endParaRPr lang="en-US" altLang="zh-CN" sz="2000" b="1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  <a:cs typeface="Adobe 楷体 Std R"/>
            </a:endParaRPr>
          </a:p>
          <a:p>
            <a:pPr>
              <a:spcBef>
                <a:spcPct val="0"/>
              </a:spcBef>
            </a:pPr>
            <a:r>
              <a:rPr lang="en-US" altLang="zh-CN" sz="2000" b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dobe 楷体 Std R"/>
              </a:rPr>
              <a:t>Latest Blockbuster medicine</a:t>
            </a:r>
            <a:endParaRPr lang="en-US" altLang="zh-CN" sz="200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cs typeface="Adobe 楷体 Std R"/>
            </a:endParaRPr>
          </a:p>
        </p:txBody>
      </p:sp>
      <p:pic>
        <p:nvPicPr>
          <p:cNvPr id="85000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36"/>
          <a:stretch>
            <a:fillRect/>
          </a:stretch>
        </p:blipFill>
        <p:spPr bwMode="auto">
          <a:xfrm>
            <a:off x="6813550" y="4068763"/>
            <a:ext cx="942975" cy="1185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001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484"/>
          <a:stretch>
            <a:fillRect/>
          </a:stretch>
        </p:blipFill>
        <p:spPr bwMode="auto">
          <a:xfrm>
            <a:off x="7756525" y="4067175"/>
            <a:ext cx="1046163" cy="1173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5002" name="Text Box 7"/>
          <p:cNvSpPr txBox="1">
            <a:spLocks noChangeArrowheads="1"/>
          </p:cNvSpPr>
          <p:nvPr/>
        </p:nvSpPr>
        <p:spPr bwMode="auto">
          <a:xfrm>
            <a:off x="3175" y="333375"/>
            <a:ext cx="91408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200" b="1">
                <a:latin typeface="Times" panose="02020603050405020304" pitchFamily="18" charset="0"/>
                <a:ea typeface="隶书"/>
                <a:cs typeface="Times" panose="02020603050405020304" pitchFamily="18" charset="0"/>
              </a:rPr>
              <a:t>Cholesterol research and medicine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22"/>
          <p:cNvCxnSpPr/>
          <p:nvPr/>
        </p:nvCxnSpPr>
        <p:spPr>
          <a:xfrm>
            <a:off x="2017969" y="3294994"/>
            <a:ext cx="5787088" cy="17224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5898543" y="2819400"/>
            <a:ext cx="0" cy="1785257"/>
          </a:xfrm>
          <a:prstGeom prst="straightConnector1">
            <a:avLst/>
          </a:prstGeom>
          <a:ln w="635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251520" y="4492165"/>
            <a:ext cx="4886087" cy="95410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Calibri" panose="020F0502020204030204" pitchFamily="34" charset="0"/>
              </a:rPr>
              <a:t> A receptor to get in,</a:t>
            </a:r>
          </a:p>
          <a:p>
            <a:pPr algn="ctr"/>
            <a:r>
              <a:rPr lang="en-US" sz="2800" b="1" dirty="0">
                <a:latin typeface="Calibri" panose="020F0502020204030204" pitchFamily="34" charset="0"/>
              </a:rPr>
              <a:t>a receptor to get out?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358009" y="3450606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FF0000"/>
                </a:solidFill>
              </a:rPr>
              <a:t>?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13" name="TextBox 3"/>
          <p:cNvSpPr txBox="1"/>
          <p:nvPr/>
        </p:nvSpPr>
        <p:spPr>
          <a:xfrm>
            <a:off x="1570729" y="521236"/>
            <a:ext cx="60025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Science is a never ending journey</a:t>
            </a:r>
          </a:p>
          <a:p>
            <a:pPr algn="ctr"/>
            <a:endParaRPr lang="en-US" sz="1000" b="1" dirty="0"/>
          </a:p>
        </p:txBody>
      </p:sp>
      <p:sp>
        <p:nvSpPr>
          <p:cNvPr id="14" name="Oval 1"/>
          <p:cNvSpPr/>
          <p:nvPr/>
        </p:nvSpPr>
        <p:spPr>
          <a:xfrm>
            <a:off x="2885077" y="1671145"/>
            <a:ext cx="867103" cy="8671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</a:rPr>
              <a:t>ApoB</a:t>
            </a:r>
            <a:endParaRPr lang="en-US" sz="2000" b="1" dirty="0">
              <a:latin typeface="Calibri" panose="020F0502020204030204" pitchFamily="34" charset="0"/>
            </a:endParaRPr>
          </a:p>
        </p:txBody>
      </p:sp>
      <p:grpSp>
        <p:nvGrpSpPr>
          <p:cNvPr id="15" name="Group 5"/>
          <p:cNvGrpSpPr/>
          <p:nvPr/>
        </p:nvGrpSpPr>
        <p:grpSpPr>
          <a:xfrm>
            <a:off x="2806247" y="1860330"/>
            <a:ext cx="1024757" cy="1765738"/>
            <a:chOff x="4792717" y="1277007"/>
            <a:chExt cx="1040524" cy="1529255"/>
          </a:xfrm>
        </p:grpSpPr>
        <p:sp>
          <p:nvSpPr>
            <p:cNvPr id="16" name="Rectangle 3"/>
            <p:cNvSpPr/>
            <p:nvPr/>
          </p:nvSpPr>
          <p:spPr>
            <a:xfrm>
              <a:off x="5186854" y="2191405"/>
              <a:ext cx="283777" cy="61485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Block Arc 4"/>
            <p:cNvSpPr/>
            <p:nvPr/>
          </p:nvSpPr>
          <p:spPr>
            <a:xfrm rot="10800000">
              <a:off x="4792717" y="1277007"/>
              <a:ext cx="1040524" cy="930165"/>
            </a:xfrm>
            <a:prstGeom prst="blockArc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8" name="Oval 1"/>
          <p:cNvSpPr/>
          <p:nvPr/>
        </p:nvSpPr>
        <p:spPr>
          <a:xfrm>
            <a:off x="5489159" y="4685132"/>
            <a:ext cx="867103" cy="867103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err="1">
                <a:latin typeface="Calibri" panose="020F0502020204030204" pitchFamily="34" charset="0"/>
              </a:rPr>
              <a:t>ApoB</a:t>
            </a:r>
            <a:endParaRPr lang="en-US" sz="2000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055687" y="480741"/>
            <a:ext cx="70326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zh-CN" altLang="en-US" sz="3200" b="1" dirty="0">
                <a:latin typeface="Times" panose="02020603050405020304" pitchFamily="18" charset="0"/>
                <a:ea typeface="宋体" panose="02010600030101010101" pitchFamily="2" charset="-122"/>
              </a:rPr>
              <a:t>一只“良心发现”的小鼠</a:t>
            </a:r>
            <a:endParaRPr lang="zh-CN" altLang="en-US" b="1" dirty="0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AEBD33-35D3-554C-3439-69826F459E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201"/>
          <a:stretch>
            <a:fillRect/>
          </a:stretch>
        </p:blipFill>
        <p:spPr>
          <a:xfrm>
            <a:off x="5835933" y="1551949"/>
            <a:ext cx="2654779" cy="223392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F9004A0-82C4-6B97-533A-9DA1FCCE5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300"/>
          <a:stretch>
            <a:fillRect/>
          </a:stretch>
        </p:blipFill>
        <p:spPr>
          <a:xfrm>
            <a:off x="5835933" y="4069343"/>
            <a:ext cx="2703798" cy="2233924"/>
          </a:xfrm>
          <a:prstGeom prst="rect">
            <a:avLst/>
          </a:prstGeom>
        </p:spPr>
      </p:pic>
      <p:pic>
        <p:nvPicPr>
          <p:cNvPr id="5" name="Picture 23">
            <a:extLst>
              <a:ext uri="{FF2B5EF4-FFF2-40B4-BE49-F238E27FC236}">
                <a16:creationId xmlns:a16="http://schemas.microsoft.com/office/drawing/2014/main" id="{02041000-0F90-1031-CFA6-481045598F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 t="23075" r="39643" b="17253"/>
          <a:stretch>
            <a:fillRect/>
          </a:stretch>
        </p:blipFill>
        <p:spPr>
          <a:xfrm>
            <a:off x="3011503" y="1695074"/>
            <a:ext cx="1411937" cy="1362104"/>
          </a:xfrm>
          <a:prstGeom prst="rect">
            <a:avLst/>
          </a:prstGeom>
        </p:spPr>
      </p:pic>
      <p:pic>
        <p:nvPicPr>
          <p:cNvPr id="6" name="Picture 24">
            <a:extLst>
              <a:ext uri="{FF2B5EF4-FFF2-40B4-BE49-F238E27FC236}">
                <a16:creationId xmlns:a16="http://schemas.microsoft.com/office/drawing/2014/main" id="{F5AA4546-5C2A-D223-48A4-802C7F91D7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25" t="23075" r="39643" b="17253"/>
          <a:stretch>
            <a:fillRect/>
          </a:stretch>
        </p:blipFill>
        <p:spPr>
          <a:xfrm>
            <a:off x="676839" y="1860389"/>
            <a:ext cx="1048867" cy="1011848"/>
          </a:xfrm>
          <a:prstGeom prst="rect">
            <a:avLst/>
          </a:prstGeom>
        </p:spPr>
      </p:pic>
      <p:cxnSp>
        <p:nvCxnSpPr>
          <p:cNvPr id="13" name="Straight Arrow Connector 26">
            <a:extLst>
              <a:ext uri="{FF2B5EF4-FFF2-40B4-BE49-F238E27FC236}">
                <a16:creationId xmlns:a16="http://schemas.microsoft.com/office/drawing/2014/main" id="{60EB9834-77DA-0697-2530-30A3763A2E11}"/>
              </a:ext>
            </a:extLst>
          </p:cNvPr>
          <p:cNvCxnSpPr/>
          <p:nvPr/>
        </p:nvCxnSpPr>
        <p:spPr>
          <a:xfrm>
            <a:off x="1775012" y="2357933"/>
            <a:ext cx="1129553" cy="134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27">
            <a:extLst>
              <a:ext uri="{FF2B5EF4-FFF2-40B4-BE49-F238E27FC236}">
                <a16:creationId xmlns:a16="http://schemas.microsoft.com/office/drawing/2014/main" id="{D639A7B2-702D-83A9-6D57-7C925AC47A02}"/>
              </a:ext>
            </a:extLst>
          </p:cNvPr>
          <p:cNvSpPr txBox="1"/>
          <p:nvPr/>
        </p:nvSpPr>
        <p:spPr>
          <a:xfrm>
            <a:off x="1988214" y="1995324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HFD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828F974-242D-4F39-4548-9800D431903C}"/>
              </a:ext>
            </a:extLst>
          </p:cNvPr>
          <p:cNvSpPr txBox="1"/>
          <p:nvPr/>
        </p:nvSpPr>
        <p:spPr>
          <a:xfrm rot="16200000">
            <a:off x="4964890" y="2436069"/>
            <a:ext cx="10743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i="1" dirty="0" err="1"/>
              <a:t>Ldlr</a:t>
            </a:r>
            <a:r>
              <a:rPr lang="en-US" altLang="zh-CN" sz="2800" b="1" i="1" dirty="0"/>
              <a:t> </a:t>
            </a:r>
            <a:r>
              <a:rPr lang="en-US" altLang="zh-CN" sz="2800" b="1" i="1" baseline="30000" dirty="0"/>
              <a:t>-/-</a:t>
            </a:r>
            <a:endParaRPr lang="zh-CN" altLang="en-US" sz="2800" b="1" i="1" baseline="30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8ECB64C-EE68-2E65-26E6-B72A670E9F6B}"/>
              </a:ext>
            </a:extLst>
          </p:cNvPr>
          <p:cNvSpPr txBox="1"/>
          <p:nvPr/>
        </p:nvSpPr>
        <p:spPr>
          <a:xfrm rot="16200000" flipH="1">
            <a:off x="3977204" y="4712221"/>
            <a:ext cx="3049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err="1"/>
              <a:t>Ldlr</a:t>
            </a:r>
            <a:r>
              <a:rPr lang="en-US" altLang="zh-CN" sz="2800" b="1" i="1" dirty="0"/>
              <a:t> </a:t>
            </a:r>
            <a:r>
              <a:rPr lang="en-US" altLang="zh-CN" sz="2800" b="1" i="1" baseline="30000" dirty="0"/>
              <a:t>-/-</a:t>
            </a:r>
            <a:r>
              <a:rPr lang="en-US" altLang="zh-CN" sz="2800" b="1" i="1" dirty="0"/>
              <a:t>,</a:t>
            </a:r>
            <a:r>
              <a:rPr lang="en-US" altLang="zh-CN" sz="2800" b="1" i="1" baseline="30000" dirty="0"/>
              <a:t> </a:t>
            </a:r>
            <a:r>
              <a:rPr lang="en-US" altLang="zh-CN" sz="2800" b="1" i="1" dirty="0"/>
              <a:t>Surf4 LKO</a:t>
            </a:r>
            <a:endParaRPr lang="zh-CN" altLang="en-US" sz="2800" b="1" i="1" dirty="0"/>
          </a:p>
        </p:txBody>
      </p:sp>
      <p:pic>
        <p:nvPicPr>
          <p:cNvPr id="17" name="Content Placeholder 1">
            <a:extLst>
              <a:ext uri="{FF2B5EF4-FFF2-40B4-BE49-F238E27FC236}">
                <a16:creationId xmlns:a16="http://schemas.microsoft.com/office/drawing/2014/main" id="{7C23265D-D7EE-9141-6FCE-599DDD675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" y="3056890"/>
            <a:ext cx="4250055" cy="3666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725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755650"/>
            <a:ext cx="6626225" cy="411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4"/>
          <p:cNvSpPr txBox="1">
            <a:spLocks noChangeArrowheads="1"/>
          </p:cNvSpPr>
          <p:nvPr/>
        </p:nvSpPr>
        <p:spPr bwMode="auto">
          <a:xfrm>
            <a:off x="1836738" y="5502275"/>
            <a:ext cx="593883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600" b="1"/>
              <a:t>is hard but could be beautiful.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340768"/>
            <a:ext cx="5638800" cy="5114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332656"/>
            <a:ext cx="85689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 Insulin and glucagon in fed vs fasted states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1133454"/>
            <a:ext cx="936104" cy="546389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600200"/>
            <a:ext cx="4343400" cy="434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600200"/>
            <a:ext cx="4343400" cy="43434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63" y="2491212"/>
            <a:ext cx="7058025" cy="397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47793" y="265504"/>
            <a:ext cx="68595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Good luck with the finals and beyond!</a:t>
            </a:r>
          </a:p>
          <a:p>
            <a:pPr algn="ctr"/>
            <a:endParaRPr lang="en-US" sz="3200" b="1" dirty="0"/>
          </a:p>
          <a:p>
            <a:pPr algn="ctr"/>
            <a:r>
              <a:rPr lang="en-US" sz="3200" b="1" dirty="0"/>
              <a:t>Happy studying and stay hungry </a:t>
            </a:r>
            <a:r>
              <a:rPr lang="en-US" sz="3200" b="1" dirty="0">
                <a:sym typeface="Wingdings" panose="05000000000000000000" pitchFamily="2" charset="2"/>
              </a:rPr>
              <a:t></a:t>
            </a:r>
            <a:endParaRPr lang="en-US" sz="32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96" y="2132856"/>
            <a:ext cx="4343400" cy="434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78" name="Picture 2" descr="figure_23_2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111904"/>
            <a:ext cx="5261198" cy="570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Glucose-induced insulin release from the pancreas</a:t>
            </a:r>
          </a:p>
        </p:txBody>
      </p:sp>
      <p:sp>
        <p:nvSpPr>
          <p:cNvPr id="2" name="TextBox 1"/>
          <p:cNvSpPr txBox="1"/>
          <p:nvPr/>
        </p:nvSpPr>
        <p:spPr>
          <a:xfrm flipH="1">
            <a:off x="107504" y="1331150"/>
            <a:ext cx="367240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Glucose sensor: Glut2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Glucose breakdown and ATP production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ATP-gated potassium channel closes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Voltage-gated calcium channel opens, triggering calcium release from the 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Insulin granule releases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100" y="1340768"/>
            <a:ext cx="5281800" cy="5281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actions of insulin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106" name="Picture 2" descr="table_23_0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308100"/>
            <a:ext cx="8531225" cy="425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504" y="332656"/>
            <a:ext cx="89289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Metabolic actions of insulin: molecular targets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figure_12_1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545" y="1556792"/>
            <a:ext cx="5984570" cy="465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3" descr="figure 12-14a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43501"/>
            <a:ext cx="2985041" cy="410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332656"/>
            <a:ext cx="892899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Insulin signaling and regulation of glycogen synthase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718</Words>
  <Application>Microsoft Office PowerPoint</Application>
  <PresentationFormat>全屏显示(4:3)</PresentationFormat>
  <Paragraphs>180</Paragraphs>
  <Slides>51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56" baseType="lpstr">
      <vt:lpstr>黑体</vt:lpstr>
      <vt:lpstr>Arial</vt:lpstr>
      <vt:lpstr>Calibri</vt:lpstr>
      <vt:lpstr>Times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Sumanas, Inc.</Manager>
  <Company>W. H. Freeman &amp;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creator>Nelson and Cox</dc:creator>
  <cp:lastModifiedBy>Xiao-Wei Xiao-Wei</cp:lastModifiedBy>
  <cp:revision>183</cp:revision>
  <dcterms:created xsi:type="dcterms:W3CDTF">2002-12-24T01:08:00Z</dcterms:created>
  <dcterms:modified xsi:type="dcterms:W3CDTF">2023-06-08T10:50:58Z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1033-11.2.0.9363</vt:lpwstr>
  </property>
</Properties>
</file>